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9" r:id="rId3"/>
    <p:sldId id="283" r:id="rId4"/>
    <p:sldId id="286" r:id="rId5"/>
    <p:sldId id="287" r:id="rId6"/>
    <p:sldId id="299" r:id="rId7"/>
    <p:sldId id="288" r:id="rId8"/>
    <p:sldId id="289" r:id="rId9"/>
    <p:sldId id="284" r:id="rId10"/>
    <p:sldId id="285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77" r:id="rId21"/>
    <p:sldId id="260" r:id="rId22"/>
    <p:sldId id="262" r:id="rId23"/>
  </p:sldIdLst>
  <p:sldSz cx="9144000" cy="5143500" type="screen16x9"/>
  <p:notesSz cx="6858000" cy="9144000"/>
  <p:embeddedFontLst>
    <p:embeddedFont>
      <p:font typeface="Frank Ruhl Libre Light" pitchFamily="2" charset="-79"/>
      <p:regular r:id="rId25"/>
      <p:bold r:id="rId26"/>
    </p:embeddedFont>
    <p:embeddedFont>
      <p:font typeface="IBM Plex Sans Condensed" panose="020B0506050203000203" pitchFamily="34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0EA9AA-4D8E-4AED-A2D1-1A885E36B4D8}">
  <a:tblStyle styleId="{D30EA9AA-4D8E-4AED-A2D1-1A885E36B4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3315"/>
  </p:normalViewPr>
  <p:slideViewPr>
    <p:cSldViewPr snapToGrid="0" snapToObjects="1">
      <p:cViewPr>
        <p:scale>
          <a:sx n="126" d="100"/>
          <a:sy n="126" d="100"/>
        </p:scale>
        <p:origin x="12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60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49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68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33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0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69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81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696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59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43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07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Message Header :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biasanya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penanda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awal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sebuah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message</a:t>
            </a:r>
          </a:p>
          <a:p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Application Data :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bagian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berisi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inti ISO 8583</a:t>
            </a:r>
          </a:p>
          <a:p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Message Trailer :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penanda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akhir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sebuah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message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pembeda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antar</a:t>
            </a:r>
            <a:r>
              <a:rPr lang="en-ID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message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MTI (Message Type Indicator)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4 digit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angka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berfungsi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sebagai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message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utama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penjelasan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mengenai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tentang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tipe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pesan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Bitmap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salah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komponent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ISO 8583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dimana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terdiri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16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angka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bentuk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hexadecimal)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tergantung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apakah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terdapat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secondary dan tertiary bitmap yang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aktif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Data Element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inti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ISO 8583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dimana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data element,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semua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transaksi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tersedia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D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nya</a:t>
            </a:r>
            <a:r>
              <a:rPr lang="en-ID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999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71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43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270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6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991250" y="604500"/>
            <a:ext cx="3615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2092500"/>
            <a:ext cx="1524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“</a:t>
            </a:r>
            <a:endParaRPr sz="9600" b="1">
              <a:solidFill>
                <a:srgbClr val="D9DCE6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1D3E7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 ATM PROJECT</a:t>
            </a:r>
            <a:br>
              <a:rPr lang="en" dirty="0"/>
            </a:br>
            <a:r>
              <a:rPr lang="en" sz="1050" b="0" dirty="0"/>
              <a:t>by : </a:t>
            </a:r>
            <a:r>
              <a:rPr lang="en" sz="1050" b="0" dirty="0" err="1"/>
              <a:t>Ariansyah</a:t>
            </a:r>
            <a:r>
              <a:rPr lang="en" sz="1050" b="0" dirty="0"/>
              <a:t> </a:t>
            </a:r>
            <a:r>
              <a:rPr lang="en" sz="1050" b="0" dirty="0" err="1"/>
              <a:t>Nugroho</a:t>
            </a:r>
            <a:r>
              <a:rPr lang="en" sz="1050" b="0" dirty="0"/>
              <a:t> (EDP-003)</a:t>
            </a:r>
            <a:endParaRPr b="0" dirty="0"/>
          </a:p>
        </p:txBody>
      </p:sp>
      <p:grpSp>
        <p:nvGrpSpPr>
          <p:cNvPr id="11" name="Google Shape;502;p37">
            <a:extLst>
              <a:ext uri="{FF2B5EF4-FFF2-40B4-BE49-F238E27FC236}">
                <a16:creationId xmlns:a16="http://schemas.microsoft.com/office/drawing/2014/main" id="{AEF40042-614C-534B-BBD6-BD60CC321BDA}"/>
              </a:ext>
            </a:extLst>
          </p:cNvPr>
          <p:cNvGrpSpPr/>
          <p:nvPr/>
        </p:nvGrpSpPr>
        <p:grpSpPr>
          <a:xfrm>
            <a:off x="313605" y="2201581"/>
            <a:ext cx="963929" cy="740338"/>
            <a:chOff x="568950" y="3686775"/>
            <a:chExt cx="472500" cy="362900"/>
          </a:xfrm>
        </p:grpSpPr>
        <p:sp>
          <p:nvSpPr>
            <p:cNvPr id="12" name="Google Shape;503;p37">
              <a:extLst>
                <a:ext uri="{FF2B5EF4-FFF2-40B4-BE49-F238E27FC236}">
                  <a16:creationId xmlns:a16="http://schemas.microsoft.com/office/drawing/2014/main" id="{8DCB04B8-B161-2844-AC30-BCAC1F20A640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`</a:t>
              </a:r>
              <a:endParaRPr dirty="0"/>
            </a:p>
          </p:txBody>
        </p:sp>
        <p:sp>
          <p:nvSpPr>
            <p:cNvPr id="13" name="Google Shape;504;p37">
              <a:extLst>
                <a:ext uri="{FF2B5EF4-FFF2-40B4-BE49-F238E27FC236}">
                  <a16:creationId xmlns:a16="http://schemas.microsoft.com/office/drawing/2014/main" id="{264F9B6B-1C49-544D-BE1E-757685FDEC46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5;p37">
              <a:extLst>
                <a:ext uri="{FF2B5EF4-FFF2-40B4-BE49-F238E27FC236}">
                  <a16:creationId xmlns:a16="http://schemas.microsoft.com/office/drawing/2014/main" id="{47F0B109-9791-BF43-87C6-1F86CA3A6FE8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D" dirty="0">
                <a:solidFill>
                  <a:schemeClr val="tx1"/>
                </a:solidFill>
              </a:rPr>
              <a:t>Java SDK 12.0</a:t>
            </a:r>
          </a:p>
          <a:p>
            <a:r>
              <a:rPr lang="en-ID" dirty="0">
                <a:solidFill>
                  <a:schemeClr val="tx1"/>
                </a:solidFill>
              </a:rPr>
              <a:t>MySQL 10.4.6</a:t>
            </a:r>
          </a:p>
          <a:p>
            <a:r>
              <a:rPr lang="en-ID" dirty="0">
                <a:solidFill>
                  <a:schemeClr val="tx1"/>
                </a:solidFill>
              </a:rPr>
              <a:t>Apache Maven 3.6.1</a:t>
            </a:r>
          </a:p>
          <a:p>
            <a:r>
              <a:rPr lang="en-ID" dirty="0">
                <a:solidFill>
                  <a:schemeClr val="tx1"/>
                </a:solidFill>
              </a:rPr>
              <a:t>ActiveMQ 5.15.9</a:t>
            </a:r>
          </a:p>
          <a:p>
            <a:r>
              <a:rPr lang="en-ID" dirty="0">
                <a:solidFill>
                  <a:schemeClr val="tx1"/>
                </a:solidFill>
              </a:rPr>
              <a:t>Spring Boot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BF919-931D-954B-BE56-C9103934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49" y="1692759"/>
            <a:ext cx="1707665" cy="1138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DEDD5C-337B-6A4A-9302-4F7E77C4B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989" y="1309955"/>
            <a:ext cx="1148414" cy="765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38E6D-F90F-5F41-97E2-54936A09A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528" y="2173100"/>
            <a:ext cx="1534152" cy="1255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76943-6385-D84F-8D1D-7F5B44153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0470" y="746632"/>
            <a:ext cx="1307686" cy="903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5397A-9C67-6A46-9A9C-0F8136C01C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894443"/>
            <a:ext cx="1707665" cy="4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7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ARCHITECTURE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5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789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</a:t>
            </a:r>
            <a:br>
              <a:rPr lang="en" dirty="0"/>
            </a:br>
            <a:r>
              <a:rPr lang="en" dirty="0"/>
              <a:t>ARCHITECTURE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03C23-5CA7-874D-B637-ABD5BA4E1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58" y="1069854"/>
            <a:ext cx="4203650" cy="30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3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TOOLS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6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4324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TOOLS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800" dirty="0" err="1">
                <a:solidFill>
                  <a:schemeClr val="tx1"/>
                </a:solidFill>
              </a:rPr>
              <a:t>Terdiri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atas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beberapa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fungsi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utama</a:t>
            </a:r>
            <a:r>
              <a:rPr lang="en-ID" sz="1800" dirty="0">
                <a:solidFill>
                  <a:schemeClr val="tx1"/>
                </a:solidFill>
              </a:rPr>
              <a:t>, </a:t>
            </a:r>
            <a:r>
              <a:rPr lang="en-ID" sz="1800" dirty="0" err="1">
                <a:solidFill>
                  <a:schemeClr val="tx1"/>
                </a:solidFill>
              </a:rPr>
              <a:t>yaitu</a:t>
            </a:r>
            <a:r>
              <a:rPr lang="en-ID" sz="1800" dirty="0">
                <a:solidFill>
                  <a:schemeClr val="tx1"/>
                </a:solidFill>
              </a:rPr>
              <a:t> :</a:t>
            </a: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 err="1">
                <a:solidFill>
                  <a:schemeClr val="tx1"/>
                </a:solidFill>
              </a:rPr>
              <a:t>Cek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Saldo</a:t>
            </a:r>
            <a:endParaRPr lang="en-ID" sz="1800" dirty="0">
              <a:solidFill>
                <a:schemeClr val="tx1"/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>
                <a:solidFill>
                  <a:schemeClr val="tx1"/>
                </a:solidFill>
              </a:rPr>
              <a:t>Tarik </a:t>
            </a:r>
            <a:r>
              <a:rPr lang="en-ID" sz="1800" dirty="0" err="1">
                <a:solidFill>
                  <a:schemeClr val="tx1"/>
                </a:solidFill>
              </a:rPr>
              <a:t>Tunai</a:t>
            </a:r>
            <a:endParaRPr lang="en-ID" sz="1800" dirty="0">
              <a:solidFill>
                <a:schemeClr val="tx1"/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>
                <a:solidFill>
                  <a:schemeClr val="tx1"/>
                </a:solidFill>
              </a:rPr>
              <a:t>Transfer </a:t>
            </a:r>
            <a:r>
              <a:rPr lang="en-ID" sz="1800" dirty="0" err="1">
                <a:solidFill>
                  <a:schemeClr val="tx1"/>
                </a:solidFill>
              </a:rPr>
              <a:t>Tunai</a:t>
            </a:r>
            <a:endParaRPr lang="en-ID" sz="1800" dirty="0">
              <a:solidFill>
                <a:schemeClr val="tx1"/>
              </a:solidFill>
            </a:endParaRP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 err="1">
                <a:solidFill>
                  <a:schemeClr val="tx1"/>
                </a:solidFill>
              </a:rPr>
              <a:t>Pembelian</a:t>
            </a:r>
            <a:r>
              <a:rPr lang="en-ID" sz="1800" dirty="0">
                <a:solidFill>
                  <a:schemeClr val="tx1"/>
                </a:solidFill>
              </a:rPr>
              <a:t> (</a:t>
            </a:r>
            <a:r>
              <a:rPr lang="en-ID" sz="1800" dirty="0" err="1">
                <a:solidFill>
                  <a:schemeClr val="tx1"/>
                </a:solidFill>
              </a:rPr>
              <a:t>Pulsa</a:t>
            </a:r>
            <a:r>
              <a:rPr lang="en-ID" sz="1800" dirty="0">
                <a:solidFill>
                  <a:schemeClr val="tx1"/>
                </a:solidFill>
              </a:rPr>
              <a:t>)</a:t>
            </a:r>
          </a:p>
          <a:p>
            <a:pPr marL="482600" indent="-342900" algn="just">
              <a:buFont typeface="+mj-lt"/>
              <a:buAutoNum type="arabicPeriod"/>
            </a:pPr>
            <a:r>
              <a:rPr lang="en-ID" sz="1800" dirty="0" err="1">
                <a:solidFill>
                  <a:schemeClr val="tx1"/>
                </a:solidFill>
              </a:rPr>
              <a:t>Pembayaran</a:t>
            </a:r>
            <a:r>
              <a:rPr lang="en-ID" sz="1800" dirty="0">
                <a:solidFill>
                  <a:schemeClr val="tx1"/>
                </a:solidFill>
              </a:rPr>
              <a:t> (TopUp DANA)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554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080675" y="749366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Saldo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l"/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DF584-03DF-2346-A31F-D458CE45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1086802"/>
            <a:ext cx="5852160" cy="33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8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080675" y="718886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Tarik </a:t>
            </a:r>
            <a:r>
              <a:rPr lang="en-US" dirty="0" err="1"/>
              <a:t>Tunai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AC3C6-76D1-E449-AAD6-B0ADBC3C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37" y="1026001"/>
            <a:ext cx="6226250" cy="34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080675" y="729999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Transfer </a:t>
            </a:r>
            <a:r>
              <a:rPr lang="en-US" dirty="0" err="1"/>
              <a:t>Tunai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17ACD-D125-2644-B113-ACEFD7B0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1067435"/>
            <a:ext cx="7629591" cy="3091498"/>
          </a:xfrm>
          <a:prstGeom prst="rect">
            <a:avLst/>
          </a:prstGeom>
        </p:spPr>
      </p:pic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8358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080675" y="650080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</a:t>
            </a:r>
            <a:r>
              <a:rPr lang="en-US" dirty="0" err="1"/>
              <a:t>Pembayaran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38F28-7AD6-A449-B8E7-CD4568279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5" y="1068796"/>
            <a:ext cx="7670852" cy="31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7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946035" y="688565"/>
            <a:ext cx="1491325" cy="3374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</a:t>
            </a:r>
            <a:r>
              <a:rPr lang="en-US" dirty="0" err="1"/>
              <a:t>Pembelian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418FF7EC-FFB2-CB48-B504-C6ABCF760FA6}"/>
              </a:ext>
            </a:extLst>
          </p:cNvPr>
          <p:cNvSpPr txBox="1">
            <a:spLocks/>
          </p:cNvSpPr>
          <p:nvPr/>
        </p:nvSpPr>
        <p:spPr>
          <a:xfrm>
            <a:off x="141875" y="1496806"/>
            <a:ext cx="1491325" cy="262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DE87D3-D5A0-6944-8783-4C6760B3C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42" y="1026001"/>
            <a:ext cx="7624630" cy="319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9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1689998" y="550195"/>
            <a:ext cx="5193387" cy="404311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0" dist="19050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3"/>
          <p:cNvSpPr/>
          <p:nvPr/>
        </p:nvSpPr>
        <p:spPr>
          <a:xfrm>
            <a:off x="1907321" y="764897"/>
            <a:ext cx="4758600" cy="30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118;p18">
            <a:extLst>
              <a:ext uri="{FF2B5EF4-FFF2-40B4-BE49-F238E27FC236}">
                <a16:creationId xmlns:a16="http://schemas.microsoft.com/office/drawing/2014/main" id="{DA32AFDC-F8F9-BB4C-8B4C-AA97BBA0EF70}"/>
              </a:ext>
            </a:extLst>
          </p:cNvPr>
          <p:cNvSpPr txBox="1">
            <a:spLocks/>
          </p:cNvSpPr>
          <p:nvPr/>
        </p:nvSpPr>
        <p:spPr>
          <a:xfrm>
            <a:off x="1966721" y="1550993"/>
            <a:ext cx="4699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algn="ctr"/>
            <a:r>
              <a:rPr lang="en-ID" sz="6000" dirty="0">
                <a:solidFill>
                  <a:srgbClr val="FDF6DA"/>
                </a:solidFill>
              </a:rPr>
              <a:t>DEMO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3E7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771650" y="604440"/>
            <a:ext cx="4469408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dirty="0"/>
              <a:t>stay hungry, stay foolish</a:t>
            </a:r>
          </a:p>
          <a:p>
            <a:pPr marL="0" lvl="0" indent="0" algn="l" rtl="0">
              <a:spcBef>
                <a:spcPts val="0"/>
              </a:spcBef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dirty="0"/>
              <a:t>	    Steve Jobs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11C202-07DA-A143-96D1-27FABC74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16" y="2465614"/>
            <a:ext cx="936111" cy="93611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3722725" y="1608150"/>
            <a:ext cx="4699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DF6DA"/>
                </a:solidFill>
              </a:rPr>
              <a:t>THANKYOU</a:t>
            </a:r>
            <a:endParaRPr sz="6000" dirty="0">
              <a:solidFill>
                <a:srgbClr val="FDF6DA"/>
              </a:solidFill>
            </a:endParaRP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3722725" y="2750555"/>
            <a:ext cx="4699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1291544" y="1123522"/>
            <a:ext cx="1840997" cy="1840987"/>
            <a:chOff x="6643075" y="3664250"/>
            <a:chExt cx="407950" cy="407975"/>
          </a:xfrm>
        </p:grpSpPr>
        <p:sp>
          <p:nvSpPr>
            <p:cNvPr id="121" name="Google Shape;12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18"/>
          <p:cNvGrpSpPr/>
          <p:nvPr/>
        </p:nvGrpSpPr>
        <p:grpSpPr>
          <a:xfrm rot="-587347">
            <a:off x="1183544" y="3204300"/>
            <a:ext cx="756889" cy="756846"/>
            <a:chOff x="576250" y="4319400"/>
            <a:chExt cx="442075" cy="442050"/>
          </a:xfrm>
        </p:grpSpPr>
        <p:sp>
          <p:nvSpPr>
            <p:cNvPr id="124" name="Google Shape;12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8"/>
          <p:cNvSpPr/>
          <p:nvPr/>
        </p:nvSpPr>
        <p:spPr>
          <a:xfrm>
            <a:off x="851504" y="1548807"/>
            <a:ext cx="287750" cy="2747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 rot="2697479">
            <a:off x="2747802" y="2955516"/>
            <a:ext cx="436838" cy="41710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3093385" y="2717391"/>
            <a:ext cx="174983" cy="1671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 rot="1280255">
            <a:off x="652129" y="2377597"/>
            <a:ext cx="174931" cy="16712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5999"/>
            <a:ext cx="5345700" cy="34643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Mini ATM Project </a:t>
            </a:r>
            <a:r>
              <a:rPr lang="en-ID" sz="1600" dirty="0" err="1">
                <a:solidFill>
                  <a:schemeClr val="tx1"/>
                </a:solidFill>
              </a:rPr>
              <a:t>merupakan</a:t>
            </a:r>
            <a:r>
              <a:rPr lang="en-ID" sz="1600" dirty="0">
                <a:solidFill>
                  <a:schemeClr val="tx1"/>
                </a:solidFill>
              </a:rPr>
              <a:t> project yang </a:t>
            </a:r>
            <a:r>
              <a:rPr lang="en-ID" sz="1600" dirty="0" err="1">
                <a:solidFill>
                  <a:schemeClr val="tx1"/>
                </a:solidFill>
              </a:rPr>
              <a:t>bertujuan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membuat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sebuah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aplikasi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berbasis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console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mensimulasikan</a:t>
            </a:r>
            <a:r>
              <a:rPr lang="en-ID" sz="1600" dirty="0">
                <a:solidFill>
                  <a:schemeClr val="tx1"/>
                </a:solidFill>
              </a:rPr>
              <a:t> proses yang </a:t>
            </a:r>
            <a:r>
              <a:rPr lang="en-ID" sz="1600" dirty="0" err="1">
                <a:solidFill>
                  <a:schemeClr val="tx1"/>
                </a:solidFill>
              </a:rPr>
              <a:t>ada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mesin</a:t>
            </a:r>
            <a:r>
              <a:rPr lang="en-ID" sz="1600" dirty="0">
                <a:solidFill>
                  <a:schemeClr val="tx1"/>
                </a:solidFill>
              </a:rPr>
              <a:t> ATM ( </a:t>
            </a:r>
            <a:r>
              <a:rPr lang="en-ID" sz="1600" i="1" dirty="0">
                <a:solidFill>
                  <a:schemeClr val="tx1"/>
                </a:solidFill>
              </a:rPr>
              <a:t>Automated Teller Machine </a:t>
            </a:r>
            <a:r>
              <a:rPr lang="en-ID" sz="1600" dirty="0">
                <a:solidFill>
                  <a:schemeClr val="tx1"/>
                </a:solidFill>
              </a:rPr>
              <a:t>).</a:t>
            </a:r>
          </a:p>
          <a:p>
            <a:pPr marL="139700" indent="0" algn="just">
              <a:buNone/>
            </a:pPr>
            <a:endParaRPr lang="en-ID" sz="1600" dirty="0">
              <a:solidFill>
                <a:schemeClr val="tx1"/>
              </a:solidFill>
            </a:endParaRPr>
          </a:p>
          <a:p>
            <a:pPr marL="139700" indent="0" algn="just">
              <a:buNone/>
            </a:pPr>
            <a:r>
              <a:rPr lang="en-ID" sz="1600" dirty="0" err="1">
                <a:solidFill>
                  <a:schemeClr val="tx1"/>
                </a:solidFill>
              </a:rPr>
              <a:t>Terdiri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atas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beberapa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fungsi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yaitu</a:t>
            </a:r>
            <a:r>
              <a:rPr lang="en-ID" sz="1600" dirty="0">
                <a:solidFill>
                  <a:schemeClr val="tx1"/>
                </a:solidFill>
              </a:rPr>
              <a:t> :</a:t>
            </a:r>
          </a:p>
          <a:p>
            <a:pPr algn="just"/>
            <a:r>
              <a:rPr lang="en-ID" sz="1600" dirty="0" err="1">
                <a:solidFill>
                  <a:schemeClr val="tx1"/>
                </a:solidFill>
              </a:rPr>
              <a:t>Cek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Saldo</a:t>
            </a: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Tarik </a:t>
            </a:r>
            <a:r>
              <a:rPr lang="en-ID" sz="1600" dirty="0" err="1">
                <a:solidFill>
                  <a:schemeClr val="tx1"/>
                </a:solidFill>
              </a:rPr>
              <a:t>Tunai</a:t>
            </a: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Transfer </a:t>
            </a:r>
            <a:r>
              <a:rPr lang="en-ID" sz="1600" dirty="0" err="1">
                <a:solidFill>
                  <a:schemeClr val="tx1"/>
                </a:solidFill>
              </a:rPr>
              <a:t>Tunai</a:t>
            </a:r>
            <a:endParaRPr lang="en-ID" sz="1600" dirty="0">
              <a:solidFill>
                <a:schemeClr val="tx1"/>
              </a:solidFill>
            </a:endParaRPr>
          </a:p>
          <a:p>
            <a:pPr algn="just"/>
            <a:r>
              <a:rPr lang="en-ID" sz="1600" dirty="0" err="1">
                <a:solidFill>
                  <a:schemeClr val="tx1"/>
                </a:solidFill>
              </a:rPr>
              <a:t>Pembelian</a:t>
            </a:r>
            <a:r>
              <a:rPr lang="en-ID" sz="1600" dirty="0">
                <a:solidFill>
                  <a:schemeClr val="tx1"/>
                </a:solidFill>
              </a:rPr>
              <a:t> (</a:t>
            </a:r>
            <a:r>
              <a:rPr lang="en-ID" sz="1600" dirty="0" err="1">
                <a:solidFill>
                  <a:schemeClr val="tx1"/>
                </a:solidFill>
              </a:rPr>
              <a:t>Pulsa</a:t>
            </a:r>
            <a:r>
              <a:rPr lang="en-ID" sz="1600" dirty="0">
                <a:solidFill>
                  <a:schemeClr val="tx1"/>
                </a:solidFill>
              </a:rPr>
              <a:t>)</a:t>
            </a:r>
          </a:p>
          <a:p>
            <a:pPr algn="just"/>
            <a:r>
              <a:rPr lang="en-ID" sz="1600" dirty="0" err="1">
                <a:solidFill>
                  <a:schemeClr val="tx1"/>
                </a:solidFill>
              </a:rPr>
              <a:t>Pembayaran</a:t>
            </a:r>
            <a:r>
              <a:rPr lang="en-ID" sz="1600" dirty="0">
                <a:solidFill>
                  <a:schemeClr val="tx1"/>
                </a:solidFill>
              </a:rPr>
              <a:t> (TopUp DANA)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94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ISO-8583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2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265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ISO-8583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ISO 8583 </a:t>
            </a:r>
            <a:r>
              <a:rPr lang="en-ID" sz="1600" dirty="0" err="1">
                <a:solidFill>
                  <a:schemeClr val="tx1"/>
                </a:solidFill>
              </a:rPr>
              <a:t>adalah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sebuah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standart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internasional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transaksi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finansial</a:t>
            </a:r>
            <a:r>
              <a:rPr lang="en-ID" sz="1600" dirty="0">
                <a:solidFill>
                  <a:schemeClr val="tx1"/>
                </a:solidFill>
              </a:rPr>
              <a:t>. </a:t>
            </a:r>
            <a:r>
              <a:rPr lang="en-ID" sz="1600" dirty="0" err="1">
                <a:solidFill>
                  <a:schemeClr val="tx1"/>
                </a:solidFill>
              </a:rPr>
              <a:t>Contohnya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terletak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mesin</a:t>
            </a:r>
            <a:r>
              <a:rPr lang="en-ID" sz="1600" dirty="0">
                <a:solidFill>
                  <a:schemeClr val="tx1"/>
                </a:solidFill>
              </a:rPr>
              <a:t> ATM dan EDC, </a:t>
            </a:r>
            <a:r>
              <a:rPr lang="en-ID" sz="1600" dirty="0" err="1">
                <a:solidFill>
                  <a:schemeClr val="tx1"/>
                </a:solidFill>
              </a:rPr>
              <a:t>dimana</a:t>
            </a:r>
            <a:r>
              <a:rPr lang="en-ID" sz="1600" dirty="0">
                <a:solidFill>
                  <a:schemeClr val="tx1"/>
                </a:solidFill>
              </a:rPr>
              <a:t> pada </a:t>
            </a:r>
            <a:r>
              <a:rPr lang="en-ID" sz="1600" dirty="0" err="1">
                <a:solidFill>
                  <a:schemeClr val="tx1"/>
                </a:solidFill>
              </a:rPr>
              <a:t>saat</a:t>
            </a:r>
            <a:r>
              <a:rPr lang="en-ID" sz="1600" dirty="0">
                <a:solidFill>
                  <a:schemeClr val="tx1"/>
                </a:solidFill>
              </a:rPr>
              <a:t> proses </a:t>
            </a:r>
            <a:r>
              <a:rPr lang="en-ID" sz="1600" dirty="0" err="1">
                <a:solidFill>
                  <a:schemeClr val="tx1"/>
                </a:solidFill>
              </a:rPr>
              <a:t>transaksi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mesin</a:t>
            </a:r>
            <a:r>
              <a:rPr lang="en-ID" sz="1600" dirty="0">
                <a:solidFill>
                  <a:schemeClr val="tx1"/>
                </a:solidFill>
              </a:rPr>
              <a:t> ATM </a:t>
            </a:r>
            <a:r>
              <a:rPr lang="en-ID" sz="1600" dirty="0" err="1">
                <a:solidFill>
                  <a:schemeClr val="tx1"/>
                </a:solidFill>
              </a:rPr>
              <a:t>atau</a:t>
            </a:r>
            <a:r>
              <a:rPr lang="en-ID" sz="1600" dirty="0">
                <a:solidFill>
                  <a:schemeClr val="tx1"/>
                </a:solidFill>
              </a:rPr>
              <a:t> EDC </a:t>
            </a:r>
            <a:r>
              <a:rPr lang="en-ID" sz="1600" dirty="0" err="1">
                <a:solidFill>
                  <a:schemeClr val="tx1"/>
                </a:solidFill>
              </a:rPr>
              <a:t>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mengirimkan</a:t>
            </a:r>
            <a:r>
              <a:rPr lang="en-ID" sz="1600" dirty="0">
                <a:solidFill>
                  <a:schemeClr val="tx1"/>
                </a:solidFill>
              </a:rPr>
              <a:t> data </a:t>
            </a:r>
            <a:r>
              <a:rPr lang="en-ID" sz="1600" dirty="0" err="1">
                <a:solidFill>
                  <a:schemeClr val="tx1"/>
                </a:solidFill>
              </a:rPr>
              <a:t>dalam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bentuk</a:t>
            </a:r>
            <a:r>
              <a:rPr lang="en-ID" sz="1600" dirty="0">
                <a:solidFill>
                  <a:schemeClr val="tx1"/>
                </a:solidFill>
              </a:rPr>
              <a:t> ISO 8583 </a:t>
            </a:r>
            <a:r>
              <a:rPr lang="en-ID" sz="1600" dirty="0" err="1">
                <a:solidFill>
                  <a:schemeClr val="tx1"/>
                </a:solidFill>
              </a:rPr>
              <a:t>ke</a:t>
            </a:r>
            <a:r>
              <a:rPr lang="en-ID" sz="1600" dirty="0">
                <a:solidFill>
                  <a:schemeClr val="tx1"/>
                </a:solidFill>
              </a:rPr>
              <a:t> server </a:t>
            </a:r>
            <a:r>
              <a:rPr lang="en-ID" sz="1600" dirty="0" err="1">
                <a:solidFill>
                  <a:schemeClr val="tx1"/>
                </a:solidFill>
              </a:rPr>
              <a:t>untuk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diproses</a:t>
            </a:r>
            <a:r>
              <a:rPr lang="en-ID" sz="1600" dirty="0">
                <a:solidFill>
                  <a:schemeClr val="tx1"/>
                </a:solidFill>
              </a:rPr>
              <a:t>.</a:t>
            </a:r>
          </a:p>
          <a:p>
            <a:pPr marL="139700" indent="0" algn="just">
              <a:buNone/>
            </a:pPr>
            <a:endParaRPr lang="en-ID" sz="1600" dirty="0">
              <a:solidFill>
                <a:schemeClr val="tx1"/>
              </a:solidFill>
            </a:endParaRPr>
          </a:p>
          <a:p>
            <a:pPr marL="139700" indent="0" algn="just">
              <a:buNone/>
            </a:pPr>
            <a:r>
              <a:rPr lang="en-ID" sz="1600" dirty="0" err="1">
                <a:solidFill>
                  <a:schemeClr val="tx1"/>
                </a:solidFill>
              </a:rPr>
              <a:t>Terdiri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atas</a:t>
            </a:r>
            <a:r>
              <a:rPr lang="en-ID" sz="1600" dirty="0">
                <a:solidFill>
                  <a:schemeClr val="tx1"/>
                </a:solidFill>
              </a:rPr>
              <a:t> 3 </a:t>
            </a:r>
            <a:r>
              <a:rPr lang="en-ID" sz="1600" dirty="0" err="1">
                <a:solidFill>
                  <a:schemeClr val="tx1"/>
                </a:solidFill>
              </a:rPr>
              <a:t>komponen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utama</a:t>
            </a:r>
            <a:r>
              <a:rPr lang="en-ID" sz="1600" dirty="0">
                <a:solidFill>
                  <a:schemeClr val="tx1"/>
                </a:solidFill>
              </a:rPr>
              <a:t>, </a:t>
            </a:r>
            <a:r>
              <a:rPr lang="en-ID" sz="1600" dirty="0" err="1">
                <a:solidFill>
                  <a:schemeClr val="tx1"/>
                </a:solidFill>
              </a:rPr>
              <a:t>yaitu</a:t>
            </a:r>
            <a:r>
              <a:rPr lang="en-ID" sz="1600" dirty="0">
                <a:solidFill>
                  <a:schemeClr val="tx1"/>
                </a:solidFill>
              </a:rPr>
              <a:t> :</a:t>
            </a: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Message Header</a:t>
            </a: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Application Data</a:t>
            </a:r>
          </a:p>
          <a:p>
            <a:pPr algn="just"/>
            <a:r>
              <a:rPr lang="en-ID" sz="1600" dirty="0">
                <a:solidFill>
                  <a:schemeClr val="tx1"/>
                </a:solidFill>
              </a:rPr>
              <a:t>Message Trailer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657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Contoh</a:t>
            </a:r>
            <a:r>
              <a:rPr lang="en" dirty="0"/>
              <a:t> message</a:t>
            </a:r>
            <a:br>
              <a:rPr lang="en" dirty="0"/>
            </a:br>
            <a:r>
              <a:rPr lang="en" dirty="0"/>
              <a:t>ISO-8583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78A82-2351-2C42-B56D-FD0276C27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39" y="678845"/>
            <a:ext cx="3898973" cy="378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5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ActiveMQ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3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325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41875" y="1026000"/>
            <a:ext cx="1491325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ActiveMQ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 algn="just">
              <a:buNone/>
            </a:pPr>
            <a:r>
              <a:rPr lang="en-ID" sz="1600" dirty="0">
                <a:solidFill>
                  <a:schemeClr val="tx1"/>
                </a:solidFill>
              </a:rPr>
              <a:t>Apache ActiveMQ </a:t>
            </a:r>
            <a:r>
              <a:rPr lang="en-ID" sz="1600" dirty="0" err="1">
                <a:solidFill>
                  <a:schemeClr val="tx1"/>
                </a:solidFill>
              </a:rPr>
              <a:t>merupakan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Message Broker </a:t>
            </a:r>
            <a:r>
              <a:rPr lang="en-ID" sz="1600" dirty="0">
                <a:solidFill>
                  <a:schemeClr val="tx1"/>
                </a:solidFill>
              </a:rPr>
              <a:t>yang </a:t>
            </a:r>
            <a:r>
              <a:rPr lang="en-ID" sz="1600" dirty="0" err="1">
                <a:solidFill>
                  <a:schemeClr val="tx1"/>
                </a:solidFill>
              </a:rPr>
              <a:t>bersifat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Open Source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ditulis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bersamaan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dengan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Java Message Service </a:t>
            </a:r>
            <a:r>
              <a:rPr lang="en-ID" sz="1600" dirty="0">
                <a:solidFill>
                  <a:schemeClr val="tx1"/>
                </a:solidFill>
              </a:rPr>
              <a:t>(JMS). </a:t>
            </a:r>
            <a:r>
              <a:rPr lang="en-ID" sz="1600" dirty="0" err="1">
                <a:solidFill>
                  <a:schemeClr val="tx1"/>
                </a:solidFill>
              </a:rPr>
              <a:t>Setiap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dikirim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queue </a:t>
            </a:r>
            <a:r>
              <a:rPr lang="en-ID" sz="1600" dirty="0">
                <a:solidFill>
                  <a:schemeClr val="tx1"/>
                </a:solidFill>
              </a:rPr>
              <a:t>dan </a:t>
            </a:r>
            <a:r>
              <a:rPr lang="en-ID" sz="1600" dirty="0" err="1">
                <a:solidFill>
                  <a:schemeClr val="tx1"/>
                </a:solidFill>
              </a:rPr>
              <a:t>penerima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mengambil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dari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i="1" dirty="0">
                <a:solidFill>
                  <a:schemeClr val="tx1"/>
                </a:solidFill>
              </a:rPr>
              <a:t>queue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telah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dibuat</a:t>
            </a:r>
            <a:r>
              <a:rPr lang="en-ID" sz="1600" dirty="0">
                <a:solidFill>
                  <a:schemeClr val="tx1"/>
                </a:solidFill>
              </a:rPr>
              <a:t>. </a:t>
            </a:r>
            <a:r>
              <a:rPr lang="en-ID" sz="1600" i="1" dirty="0">
                <a:solidFill>
                  <a:schemeClr val="tx1"/>
                </a:solidFill>
              </a:rPr>
              <a:t>Queue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menyimpan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semua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yang </a:t>
            </a:r>
            <a:r>
              <a:rPr lang="en-ID" sz="1600" dirty="0" err="1">
                <a:solidFill>
                  <a:schemeClr val="tx1"/>
                </a:solidFill>
              </a:rPr>
              <a:t>dikirim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kepadanya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sampai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pesan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dikonsumsi</a:t>
            </a:r>
            <a:r>
              <a:rPr lang="en-ID" sz="1600" dirty="0">
                <a:solidFill>
                  <a:schemeClr val="tx1"/>
                </a:solidFill>
              </a:rPr>
              <a:t> oleh </a:t>
            </a:r>
            <a:r>
              <a:rPr lang="en-ID" sz="1600" dirty="0" err="1">
                <a:solidFill>
                  <a:schemeClr val="tx1"/>
                </a:solidFill>
              </a:rPr>
              <a:t>penerima</a:t>
            </a:r>
            <a:r>
              <a:rPr lang="en-ID" sz="1600" dirty="0">
                <a:solidFill>
                  <a:schemeClr val="tx1"/>
                </a:solidFill>
              </a:rPr>
              <a:t>.</a:t>
            </a:r>
            <a:endParaRPr sz="1600" i="1" dirty="0">
              <a:solidFill>
                <a:schemeClr val="tx1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BC4398-C0E8-C542-85D6-F4EAC6708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271" y="2652946"/>
            <a:ext cx="3005395" cy="12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ENVIRONMENTS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"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4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9878596"/>
      </p:ext>
    </p:extLst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360</Words>
  <Application>Microsoft Macintosh PowerPoint</Application>
  <PresentationFormat>On-screen Show (16:9)</PresentationFormat>
  <Paragraphs>79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Frank Ruhl Libre Light</vt:lpstr>
      <vt:lpstr>IBM Plex Sans Condensed</vt:lpstr>
      <vt:lpstr>Octavia template</vt:lpstr>
      <vt:lpstr>MINI ATM PROJECT by : Ariansyah Nugroho (EDP-003)</vt:lpstr>
      <vt:lpstr>INTRODUCTION</vt:lpstr>
      <vt:lpstr>INTRODUCTION</vt:lpstr>
      <vt:lpstr>ISO-8583</vt:lpstr>
      <vt:lpstr>ISO-8583</vt:lpstr>
      <vt:lpstr>Contoh message ISO-8583</vt:lpstr>
      <vt:lpstr>ActiveMQ</vt:lpstr>
      <vt:lpstr>ActiveMQ</vt:lpstr>
      <vt:lpstr>ENVIRONMENTS</vt:lpstr>
      <vt:lpstr>ENVIRONMENTS</vt:lpstr>
      <vt:lpstr>SYSTEM ARCHITECTURE</vt:lpstr>
      <vt:lpstr>SYSTEM ARCHITECTURE</vt:lpstr>
      <vt:lpstr>FUNCTIONAL TOOLS</vt:lpstr>
      <vt:lpstr>FUNCTIONAL TOOLS</vt:lpstr>
      <vt:lpstr>1. Cek Saldo    </vt:lpstr>
      <vt:lpstr>2. Tarik Tunai</vt:lpstr>
      <vt:lpstr>3. Transfer Tunai</vt:lpstr>
      <vt:lpstr>4. Pembayaran</vt:lpstr>
      <vt:lpstr>5. Pembelian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ATM PROJECT by : Ariansyah Nugroho (EDP-003)</dc:title>
  <cp:lastModifiedBy>Ariansyah Nugroho</cp:lastModifiedBy>
  <cp:revision>21</cp:revision>
  <dcterms:modified xsi:type="dcterms:W3CDTF">2019-09-18T03:32:17Z</dcterms:modified>
</cp:coreProperties>
</file>